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Arial Narrow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Ting-Wei Wo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ArialNarrow-bold.fntdata"/><Relationship Id="rId27" Type="http://schemas.openxmlformats.org/officeDocument/2006/relationships/font" Target="fonts/ArialNarrow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ArialNarrow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-regular.fntdata"/><Relationship Id="rId30" Type="http://schemas.openxmlformats.org/officeDocument/2006/relationships/font" Target="fonts/ArialNarrow-boldItalic.fntdata"/><Relationship Id="rId11" Type="http://schemas.openxmlformats.org/officeDocument/2006/relationships/slide" Target="slides/slide4.xml"/><Relationship Id="rId33" Type="http://schemas.openxmlformats.org/officeDocument/2006/relationships/font" Target="fonts/OpenSans-italic.fntdata"/><Relationship Id="rId10" Type="http://schemas.openxmlformats.org/officeDocument/2006/relationships/slide" Target="slides/slide3.xml"/><Relationship Id="rId32" Type="http://schemas.openxmlformats.org/officeDocument/2006/relationships/font" Target="fonts/Open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1-06T16:54:54.385">
    <p:pos x="6000" y="0"/>
    <p:text>The smart city and search and rescue should also be here @kangnil@andrew.cmu.edu
_Assigned to Kangni Liu_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96519462a_3_0:notes"/>
          <p:cNvSpPr txBox="1"/>
          <p:nvPr>
            <p:ph idx="1" type="body"/>
          </p:nvPr>
        </p:nvSpPr>
        <p:spPr>
          <a:xfrm>
            <a:off x="930303" y="4360781"/>
            <a:ext cx="5009322" cy="4070062"/>
          </a:xfrm>
          <a:prstGeom prst="rect">
            <a:avLst/>
          </a:prstGeom>
          <a:noFill/>
          <a:ln>
            <a:noFill/>
          </a:ln>
        </p:spPr>
        <p:txBody>
          <a:bodyPr anchorCtr="0" anchor="t" bIns="86300" lIns="86300" spcFirstLastPara="1" rIns="86300" wrap="square" tIns="86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Good morning guys, we are Team B. </a:t>
            </a:r>
            <a:r>
              <a:rPr lang="en">
                <a:solidFill>
                  <a:schemeClr val="dk1"/>
                </a:solidFill>
              </a:rPr>
              <a:t>we are here to present you the System Development review for our project: the autonomous quadruped robot for search and rescue.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1896519462a_3_0:notes"/>
          <p:cNvSpPr/>
          <p:nvPr>
            <p:ph idx="2" type="sldImg"/>
          </p:nvPr>
        </p:nvSpPr>
        <p:spPr>
          <a:xfrm>
            <a:off x="381663" y="654117"/>
            <a:ext cx="6106602" cy="3488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75df5fce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75df5fce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During search and rescue, it’s risky for first responders to directly enter the site. Our project, is about a robot that collects environment information, locate stranded humans, and send it back to human operators.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satisfy these needs, our team decides to utilize the mobility advantage of quadruped robots,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developing features like 3D SLAM, autonomous exploration, and human detections.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75df5fce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75df5fc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75df5fce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75df5fce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During search and rescue, it’s risky for first responders to directly enter the site. Our project, is about a robot that collects environment information, locate stranded humans, and send it back to human operators.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satisfy these needs, our team decides to utilize the mobility advantage of quadruped robots,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developing features like 3D SLAM, autonomous exploration, and human detections.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75df5fce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75df5fce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During search and rescue, it’s risky for first responders to directly enter the site. Our project, is about a robot that collects environment information, locate stranded humans, and send it back to human operators.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satisfy these needs, our team decides to utilize the mobility advantage of quadruped robots,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developing features like 3D SLAM, autonomous exploration, and human detections.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75df5fce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975df5fce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During search and rescue, it’s risky for first responders to directly enter the site. Our project, is about a robot that collects environment information, locate stranded humans, and send it back to human operators.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satisfy these needs, our team decides to utilize the mobility advantage of quadruped robots,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developing features like 3D SLAM, autonomous exploration, and human detections.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75df5fce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75df5fce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During search and rescue, it’s risky for first responders to directly enter the site. Our project, is about a robot that collects environment information, locate stranded humans, and send it back to human operators.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satisfy these needs, our team decides to utilize the mobility advantage of quadruped robots,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developing features like 3D SLAM, autonomous exploration, and human detections.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75df5fce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75df5fce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75df5fce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75df5fce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75df5fc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975df5fc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75df5fce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75df5fc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a2738682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a2738682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presentation, we are going to cover the following content: use case, system-level requirements, functional architecture and cyberphysical architecture. We will elaborate the subsystems and the current system status. Last, we will discuss our project management.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a2738682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a2738682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My name is connie, this is andrew, zack, and saha.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75df5fce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75df5fc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75df5fce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75df5fce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During search and rescue, it’s risky for first responders to directly enter the site. Our project, is about a robot that collects environment information, locate stranded humans, and send it back to human operators.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satisfy these needs, our team decides to utilize the mobility advantage of quadruped robots,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developing features like 3D SLAM, autonomous exploration, and human detections.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75df5fce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75df5fce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75df5fce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75df5fce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During search and rescue, it’s risky for first responders to directly enter the site. Our project, is about a robot that collects environment information, locate stranded humans, and send it back to human operators.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satisfy these needs, our team decides to utilize the mobility advantage of quadruped robots,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developing features like 3D SLAM, autonomous exploration, and human detections.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75df5fce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75df5fce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During search and rescue, it’s risky for first responders to directly enter the site. Our project, is about a robot that collects environment information, locate stranded humans, and send it back to human operators.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satisfy these needs, our team decides to utilize the mobility advantage of quadruped robots,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developing features like 3D SLAM, autonomous exploration, and human detections.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75df5fce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75df5fce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During search and rescue, it’s risky for first responders to directly enter the site. Our project, is about a robot that collects environment information, locate stranded humans, and send it back to human operators.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satisfy these needs, our team decides to utilize the mobility advantage of quadruped robots,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developing features like 3D SLAM, autonomous exploration, and human detections.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28100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5800" y="2914650"/>
            <a:ext cx="7677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sz="20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  <a:defRPr sz="1800"/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57018" y="326759"/>
            <a:ext cx="7592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96875" y="1021556"/>
            <a:ext cx="78963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638175" y="1021556"/>
            <a:ext cx="38718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⬛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indent="-39624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640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662488" y="1021556"/>
            <a:ext cx="38718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⬛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indent="-39624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640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⬛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indent="-320039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73" name="Google Shape;73;p18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74" name="Google Shape;74;p1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⬛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indent="-320039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57762" y="333802"/>
            <a:ext cx="759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⬛"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indent="-42418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80"/>
              <a:buChar char="▪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indent="-350519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81" name="Google Shape;81;p2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 rot="5400000">
            <a:off x="2480451" y="-1062093"/>
            <a:ext cx="3729000" cy="7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 rot="5400000">
            <a:off x="5761351" y="1368000"/>
            <a:ext cx="45792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" type="body"/>
          </p:nvPr>
        </p:nvSpPr>
        <p:spPr>
          <a:xfrm rot="5400000">
            <a:off x="1311713" y="-743250"/>
            <a:ext cx="4579200" cy="6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2 Content" type="objAndTwoObj">
  <p:cSld name="OBJECT_AND_TWO_OBJEC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/>
          <p:nvPr>
            <p:ph type="title"/>
          </p:nvPr>
        </p:nvSpPr>
        <p:spPr>
          <a:xfrm>
            <a:off x="396875" y="171450"/>
            <a:ext cx="8747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" type="body"/>
          </p:nvPr>
        </p:nvSpPr>
        <p:spPr>
          <a:xfrm>
            <a:off x="638175" y="1021556"/>
            <a:ext cx="38718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2" type="body"/>
          </p:nvPr>
        </p:nvSpPr>
        <p:spPr>
          <a:xfrm>
            <a:off x="4662488" y="1021556"/>
            <a:ext cx="3871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3" type="body"/>
          </p:nvPr>
        </p:nvSpPr>
        <p:spPr>
          <a:xfrm>
            <a:off x="4662488" y="2943225"/>
            <a:ext cx="3871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396875" y="171450"/>
            <a:ext cx="8747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638175" y="1021556"/>
            <a:ext cx="38718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2" type="body"/>
          </p:nvPr>
        </p:nvSpPr>
        <p:spPr>
          <a:xfrm>
            <a:off x="4662488" y="1021556"/>
            <a:ext cx="38718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02" name="Google Shape;10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/>
          <p:nvPr/>
        </p:nvSpPr>
        <p:spPr>
          <a:xfrm>
            <a:off x="3729625" y="0"/>
            <a:ext cx="5414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" name="Google Shape;104;p27"/>
          <p:cNvCxnSpPr/>
          <p:nvPr/>
        </p:nvCxnSpPr>
        <p:spPr>
          <a:xfrm>
            <a:off x="4332173" y="2808962"/>
            <a:ext cx="42654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4299347" y="1713310"/>
            <a:ext cx="4298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▪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4pPr>
            <a:lvl5pPr indent="-32385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Char char="»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2" type="body"/>
          </p:nvPr>
        </p:nvSpPr>
        <p:spPr>
          <a:xfrm>
            <a:off x="4341019" y="3020102"/>
            <a:ext cx="24528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b="1" sz="1200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▪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»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9pPr>
          </a:lstStyle>
          <a:p/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3407" y="1917166"/>
            <a:ext cx="1558578" cy="98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/>
          <p:nvPr>
            <p:ph idx="3" type="body"/>
          </p:nvPr>
        </p:nvSpPr>
        <p:spPr>
          <a:xfrm>
            <a:off x="4336418" y="3336808"/>
            <a:ext cx="4444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▪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»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8"/>
          <p:cNvPicPr preferRelativeResize="0"/>
          <p:nvPr/>
        </p:nvPicPr>
        <p:blipFill rotWithShape="1">
          <a:blip r:embed="rId2">
            <a:alphaModFix/>
          </a:blip>
          <a:srcRect b="3637" l="0" r="0" t="10561"/>
          <a:stretch/>
        </p:blipFill>
        <p:spPr>
          <a:xfrm>
            <a:off x="-26300" y="-51375"/>
            <a:ext cx="9196594" cy="524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8"/>
          <p:cNvSpPr txBox="1"/>
          <p:nvPr>
            <p:ph type="ctrTitle"/>
          </p:nvPr>
        </p:nvSpPr>
        <p:spPr>
          <a:xfrm>
            <a:off x="335250" y="481650"/>
            <a:ext cx="54372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1" type="subTitle"/>
          </p:nvPr>
        </p:nvSpPr>
        <p:spPr>
          <a:xfrm>
            <a:off x="335250" y="2848275"/>
            <a:ext cx="39147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416008" y="485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9"/>
          <p:cNvPicPr preferRelativeResize="0"/>
          <p:nvPr/>
        </p:nvPicPr>
        <p:blipFill rotWithShape="1">
          <a:blip r:embed="rId2">
            <a:alphaModFix/>
          </a:blip>
          <a:srcRect b="3637" l="0" r="0" t="10561"/>
          <a:stretch/>
        </p:blipFill>
        <p:spPr>
          <a:xfrm>
            <a:off x="-26300" y="-51375"/>
            <a:ext cx="9196594" cy="524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111375" y="610075"/>
            <a:ext cx="8943600" cy="4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0" i="0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9"/>
          <p:cNvSpPr/>
          <p:nvPr/>
        </p:nvSpPr>
        <p:spPr>
          <a:xfrm>
            <a:off x="-37625" y="-51375"/>
            <a:ext cx="9207900" cy="53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9"/>
          <p:cNvSpPr txBox="1"/>
          <p:nvPr/>
        </p:nvSpPr>
        <p:spPr>
          <a:xfrm>
            <a:off x="5116375" y="63125"/>
            <a:ext cx="3938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4555100" y="-22375"/>
            <a:ext cx="4550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9"/>
          <p:cNvSpPr/>
          <p:nvPr/>
        </p:nvSpPr>
        <p:spPr>
          <a:xfrm>
            <a:off x="-37625" y="4872825"/>
            <a:ext cx="9207900" cy="32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9"/>
          <p:cNvSpPr txBox="1"/>
          <p:nvPr/>
        </p:nvSpPr>
        <p:spPr>
          <a:xfrm>
            <a:off x="4067875" y="4872900"/>
            <a:ext cx="1048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8517500" y="4869399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9"/>
          <p:cNvSpPr txBox="1"/>
          <p:nvPr/>
        </p:nvSpPr>
        <p:spPr>
          <a:xfrm>
            <a:off x="50125" y="4872900"/>
            <a:ext cx="13953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3/28/2018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9"/>
          <p:cNvSpPr txBox="1"/>
          <p:nvPr>
            <p:ph idx="2" type="title"/>
          </p:nvPr>
        </p:nvSpPr>
        <p:spPr>
          <a:xfrm>
            <a:off x="50125" y="-36925"/>
            <a:ext cx="4405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 layout_1"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 rotWithShape="1">
          <a:blip r:embed="rId2">
            <a:alphaModFix/>
          </a:blip>
          <a:srcRect b="3637" l="0" r="0" t="10561"/>
          <a:stretch/>
        </p:blipFill>
        <p:spPr>
          <a:xfrm>
            <a:off x="-26300" y="-51375"/>
            <a:ext cx="9196594" cy="524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/>
          <p:nvPr>
            <p:ph type="ctrTitle"/>
          </p:nvPr>
        </p:nvSpPr>
        <p:spPr>
          <a:xfrm>
            <a:off x="192000" y="1593275"/>
            <a:ext cx="87600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416008" y="485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body">
  <p:cSld name="TITLE_AND_BODY_1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 rotWithShape="1">
          <a:blip r:embed="rId2">
            <a:alphaModFix/>
          </a:blip>
          <a:srcRect b="3637" l="0" r="0" t="10561"/>
          <a:stretch/>
        </p:blipFill>
        <p:spPr>
          <a:xfrm>
            <a:off x="-26300" y="-51375"/>
            <a:ext cx="9196594" cy="524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1"/>
          <p:cNvSpPr/>
          <p:nvPr/>
        </p:nvSpPr>
        <p:spPr>
          <a:xfrm>
            <a:off x="-37625" y="-51375"/>
            <a:ext cx="9207900" cy="53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5116375" y="63125"/>
            <a:ext cx="3938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>
            <p:ph type="title"/>
          </p:nvPr>
        </p:nvSpPr>
        <p:spPr>
          <a:xfrm>
            <a:off x="4555100" y="-22375"/>
            <a:ext cx="4550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1"/>
          <p:cNvSpPr/>
          <p:nvPr/>
        </p:nvSpPr>
        <p:spPr>
          <a:xfrm>
            <a:off x="-37625" y="4872825"/>
            <a:ext cx="9207900" cy="32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1"/>
          <p:cNvSpPr txBox="1"/>
          <p:nvPr/>
        </p:nvSpPr>
        <p:spPr>
          <a:xfrm>
            <a:off x="4067875" y="4872900"/>
            <a:ext cx="1048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1"/>
          <p:cNvSpPr txBox="1"/>
          <p:nvPr>
            <p:ph idx="12" type="sldNum"/>
          </p:nvPr>
        </p:nvSpPr>
        <p:spPr>
          <a:xfrm>
            <a:off x="8517500" y="4869399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31"/>
          <p:cNvSpPr txBox="1"/>
          <p:nvPr/>
        </p:nvSpPr>
        <p:spPr>
          <a:xfrm>
            <a:off x="50125" y="4872900"/>
            <a:ext cx="13953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3/28/2018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1"/>
          <p:cNvSpPr txBox="1"/>
          <p:nvPr>
            <p:ph idx="2" type="title"/>
          </p:nvPr>
        </p:nvSpPr>
        <p:spPr>
          <a:xfrm>
            <a:off x="50125" y="-36925"/>
            <a:ext cx="4405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96875" y="1021556"/>
            <a:ext cx="78963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90000"/>
              </a:buClr>
              <a:buSzPts val="1440"/>
              <a:buFont typeface="Noto Sans Symbols"/>
              <a:buChar char="⬛"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90000"/>
              </a:buClr>
              <a:buSzPts val="22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8830843" y="4958834"/>
            <a:ext cx="31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b="1" i="0" sz="24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A picture containing text, clipart, vector graphics&#10;&#10;Description automatically generated"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451542" y="192661"/>
            <a:ext cx="519343" cy="7429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ctrTitle"/>
          </p:nvPr>
        </p:nvSpPr>
        <p:spPr>
          <a:xfrm>
            <a:off x="591000" y="308485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19063" lvl="0" marL="11906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Standards &amp; Regulations Presentation</a:t>
            </a:r>
            <a:endParaRPr/>
          </a:p>
        </p:txBody>
      </p:sp>
      <p:sp>
        <p:nvSpPr>
          <p:cNvPr id="144" name="Google Shape;144;p32"/>
          <p:cNvSpPr txBox="1"/>
          <p:nvPr>
            <p:ph idx="1" type="subTitle"/>
          </p:nvPr>
        </p:nvSpPr>
        <p:spPr>
          <a:xfrm>
            <a:off x="685800" y="4187350"/>
            <a:ext cx="76776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 B: Andrew Wong, Siddharth Saha, Connie Liu, Zack Li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November 05</a:t>
            </a:r>
            <a:r>
              <a:rPr lang="en" sz="1800"/>
              <a:t>, 2023</a:t>
            </a:r>
            <a:endParaRPr sz="1800"/>
          </a:p>
        </p:txBody>
      </p:sp>
      <p:sp>
        <p:nvSpPr>
          <p:cNvPr id="145" name="Google Shape;145;p32"/>
          <p:cNvSpPr txBox="1"/>
          <p:nvPr/>
        </p:nvSpPr>
        <p:spPr>
          <a:xfrm>
            <a:off x="685800" y="2232750"/>
            <a:ext cx="777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Calibri"/>
                <a:ea typeface="Calibri"/>
                <a:cs typeface="Calibri"/>
                <a:sym typeface="Calibri"/>
              </a:rPr>
              <a:t>Autonomous Quadruped Assistive Search  </a:t>
            </a:r>
            <a:endParaRPr b="1" sz="3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32"/>
          <p:cNvGrpSpPr/>
          <p:nvPr/>
        </p:nvGrpSpPr>
        <p:grpSpPr>
          <a:xfrm>
            <a:off x="2544263" y="876125"/>
            <a:ext cx="4055475" cy="1231500"/>
            <a:chOff x="2375650" y="190325"/>
            <a:chExt cx="4055475" cy="1231500"/>
          </a:xfrm>
        </p:grpSpPr>
        <p:pic>
          <p:nvPicPr>
            <p:cNvPr id="147" name="Google Shape;14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75650" y="190325"/>
              <a:ext cx="1231500" cy="123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23275" y="338113"/>
              <a:ext cx="3907850" cy="9359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9" name="Google Shape;149;p32"/>
          <p:cNvCxnSpPr/>
          <p:nvPr/>
        </p:nvCxnSpPr>
        <p:spPr>
          <a:xfrm>
            <a:off x="861450" y="3145851"/>
            <a:ext cx="74211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Application to the team's project</a:t>
            </a:r>
            <a:endParaRPr sz="2800"/>
          </a:p>
        </p:txBody>
      </p:sp>
      <p:pic>
        <p:nvPicPr>
          <p:cNvPr id="211" name="Google Shape;2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950" y="1755362"/>
            <a:ext cx="3905700" cy="206869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1"/>
          <p:cNvSpPr txBox="1"/>
          <p:nvPr/>
        </p:nvSpPr>
        <p:spPr>
          <a:xfrm>
            <a:off x="374100" y="1004350"/>
            <a:ext cx="47280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TARE Planner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Acquired exploration planning software developed by CMU Research Labs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Legged Controller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software developed on ETH Zurich’s OCS2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Unitree Go1 Official SDK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MIT Biomedic Cheetah software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 License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5630900" y="3775500"/>
            <a:ext cx="320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Source: Standards Document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722325" y="1915075"/>
            <a:ext cx="7772400" cy="24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IEEE 1873-2015: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IEEE Standard for Robot Map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 for Navigation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About the Standard</a:t>
            </a:r>
            <a:endParaRPr sz="2800"/>
          </a:p>
        </p:txBody>
      </p:sp>
      <p:sp>
        <p:nvSpPr>
          <p:cNvPr id="224" name="Google Shape;224;p43"/>
          <p:cNvSpPr txBox="1"/>
          <p:nvPr/>
        </p:nvSpPr>
        <p:spPr>
          <a:xfrm>
            <a:off x="374100" y="1284300"/>
            <a:ext cx="45594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To provide compatible map representations for different types of robots that require navigation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Specifies common format for 2-D static topological and metric maps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Scope: does not specify how to build/maintain maps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59225"/>
            <a:ext cx="4260225" cy="30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/>
          <p:nvPr/>
        </p:nvSpPr>
        <p:spPr>
          <a:xfrm>
            <a:off x="5630900" y="4385100"/>
            <a:ext cx="320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Source: Standards Document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Main prescriptions of the standard</a:t>
            </a:r>
            <a:endParaRPr sz="2800"/>
          </a:p>
        </p:txBody>
      </p:sp>
      <p:sp>
        <p:nvSpPr>
          <p:cNvPr id="232" name="Google Shape;232;p44"/>
          <p:cNvSpPr txBox="1"/>
          <p:nvPr/>
        </p:nvSpPr>
        <p:spPr>
          <a:xfrm>
            <a:off x="374100" y="1284300"/>
            <a:ext cx="45594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Defines a hierarchy of terminologies related to two-dimensional robot maps for navigation in indoor and outdoor environments;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Specifies a data model for each 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 of the hierarchy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Specifies an XML format for map data exchange between different robots, computer systems, and devices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500" y="1616912"/>
            <a:ext cx="3905700" cy="222420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4"/>
          <p:cNvSpPr txBox="1"/>
          <p:nvPr/>
        </p:nvSpPr>
        <p:spPr>
          <a:xfrm>
            <a:off x="5630900" y="4080300"/>
            <a:ext cx="320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Source: Standards Document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Applicable products or markets</a:t>
            </a:r>
            <a:endParaRPr sz="2800"/>
          </a:p>
        </p:txBody>
      </p:sp>
      <p:sp>
        <p:nvSpPr>
          <p:cNvPr id="240" name="Google Shape;240;p45"/>
          <p:cNvSpPr txBox="1"/>
          <p:nvPr/>
        </p:nvSpPr>
        <p:spPr>
          <a:xfrm>
            <a:off x="374100" y="1284300"/>
            <a:ext cx="51345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Applicable products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Autonomous Robots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Autonomous Vehicles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 Software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Navigation Modules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Applicable Industries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Healthcare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Infrastructure / Emergency Services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075" y="1330303"/>
            <a:ext cx="3081975" cy="21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5"/>
          <p:cNvSpPr txBox="1"/>
          <p:nvPr/>
        </p:nvSpPr>
        <p:spPr>
          <a:xfrm>
            <a:off x="5508600" y="3471725"/>
            <a:ext cx="320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Source: Standards Document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Application to the team's project</a:t>
            </a:r>
            <a:endParaRPr sz="2800"/>
          </a:p>
        </p:txBody>
      </p:sp>
      <p:sp>
        <p:nvSpPr>
          <p:cNvPr id="248" name="Google Shape;248;p46"/>
          <p:cNvSpPr txBox="1"/>
          <p:nvPr/>
        </p:nvSpPr>
        <p:spPr>
          <a:xfrm>
            <a:off x="374100" y="1703700"/>
            <a:ext cx="4707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standard is targeted at information rather than run-time 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ideal for run-time 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 maps in ROS are following the Anybotics’ format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400" y="1274575"/>
            <a:ext cx="3757800" cy="259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6"/>
          <p:cNvSpPr txBox="1"/>
          <p:nvPr/>
        </p:nvSpPr>
        <p:spPr>
          <a:xfrm>
            <a:off x="5630900" y="4080300"/>
            <a:ext cx="320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Source: Standards Document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357018" y="326759"/>
            <a:ext cx="7592100" cy="5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</a:t>
            </a:r>
            <a:endParaRPr/>
          </a:p>
        </p:txBody>
      </p:sp>
      <p:sp>
        <p:nvSpPr>
          <p:cNvPr id="266" name="Google Shape;266;p49"/>
          <p:cNvSpPr txBox="1"/>
          <p:nvPr>
            <p:ph idx="1" type="body"/>
          </p:nvPr>
        </p:nvSpPr>
        <p:spPr>
          <a:xfrm>
            <a:off x="396875" y="1021556"/>
            <a:ext cx="7896300" cy="37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(1) what the standard is about; (2) what products or markets the standard is applicable to; (3) what the main prescriptions of the standard are; (4) how the standard applies to the team's project. No standard can be shared by two teams in a year. Teams will be graded on the depth of the study as presented in class, and on the presentation itself, which must be interesting, engaging, and relevant.</a:t>
            </a:r>
            <a:endParaRPr b="0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0" lang="en" sz="1500"/>
              <a:t>15 min long +- 2 min</a:t>
            </a:r>
            <a:endParaRPr b="0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0" lang="en" sz="1500"/>
              <a:t>1 min per slide</a:t>
            </a:r>
            <a:endParaRPr b="0"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600" y="305600"/>
            <a:ext cx="6454751" cy="47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149175" y="2192600"/>
            <a:ext cx="2536200" cy="8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Preview</a:t>
            </a:r>
            <a:endParaRPr sz="2800"/>
          </a:p>
        </p:txBody>
      </p:sp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2723950" y="433400"/>
            <a:ext cx="6420000" cy="438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" sz="1800"/>
              <a:t>IEEE 12207-2008: Systems and software engineering &amp; Software life cycle processes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IEEE 1873-2015: IEEE Standard for Robot Map Data &amp; Representation for Navigation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357018" y="326759"/>
            <a:ext cx="7592100" cy="5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DarkBot Team</a:t>
            </a:r>
            <a:endParaRPr sz="2800"/>
          </a:p>
        </p:txBody>
      </p:sp>
      <p:pic>
        <p:nvPicPr>
          <p:cNvPr id="161" name="Google Shape;1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1478534"/>
            <a:ext cx="855345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722325" y="1915075"/>
            <a:ext cx="7772400" cy="24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IEEE 12207-2008: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Systems and software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life cycle processes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About the Standard</a:t>
            </a:r>
            <a:endParaRPr sz="2800"/>
          </a:p>
        </p:txBody>
      </p:sp>
      <p:sp>
        <p:nvSpPr>
          <p:cNvPr id="172" name="Google Shape;172;p36"/>
          <p:cNvSpPr txBox="1"/>
          <p:nvPr/>
        </p:nvSpPr>
        <p:spPr>
          <a:xfrm>
            <a:off x="374100" y="1284300"/>
            <a:ext cx="45594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Processes, activities and tasks that should be applied to the software lifecycle, communication interface for any product that uses software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Intended for two-party situation - transfer of software services/products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Scope: Does not detail specific methods, processes or models for software management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950" y="1755362"/>
            <a:ext cx="3905700" cy="206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6"/>
          <p:cNvSpPr txBox="1"/>
          <p:nvPr/>
        </p:nvSpPr>
        <p:spPr>
          <a:xfrm>
            <a:off x="5630900" y="3775500"/>
            <a:ext cx="320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Source: Standards Document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7"/>
          <p:cNvPicPr preferRelativeResize="0"/>
          <p:nvPr/>
        </p:nvPicPr>
        <p:blipFill rotWithShape="1">
          <a:blip r:embed="rId3">
            <a:alphaModFix/>
          </a:blip>
          <a:srcRect b="33087" l="0" r="0" t="0"/>
          <a:stretch/>
        </p:blipFill>
        <p:spPr>
          <a:xfrm>
            <a:off x="803700" y="217100"/>
            <a:ext cx="5538875" cy="47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7"/>
          <p:cNvPicPr preferRelativeResize="0"/>
          <p:nvPr/>
        </p:nvPicPr>
        <p:blipFill rotWithShape="1">
          <a:blip r:embed="rId3">
            <a:alphaModFix/>
          </a:blip>
          <a:srcRect b="0" l="66480" r="0" t="66913"/>
          <a:stretch/>
        </p:blipFill>
        <p:spPr>
          <a:xfrm>
            <a:off x="6502975" y="1467364"/>
            <a:ext cx="1902549" cy="242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7"/>
          <p:cNvSpPr txBox="1"/>
          <p:nvPr/>
        </p:nvSpPr>
        <p:spPr>
          <a:xfrm>
            <a:off x="6502975" y="4004825"/>
            <a:ext cx="320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Source: Standards Document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/>
        </p:nvSpPr>
        <p:spPr>
          <a:xfrm>
            <a:off x="374100" y="1284300"/>
            <a:ext cx="45594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focus on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and requirements defined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for developing vs. purchasing software products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Off-the-shelf software - documentation, meets requirements, contract is agreed upon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8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Main prescriptions of the standard</a:t>
            </a:r>
            <a:endParaRPr sz="2800"/>
          </a:p>
        </p:txBody>
      </p:sp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900" y="1002287"/>
            <a:ext cx="3087811" cy="398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8"/>
          <p:cNvSpPr txBox="1"/>
          <p:nvPr/>
        </p:nvSpPr>
        <p:spPr>
          <a:xfrm>
            <a:off x="5085900" y="4637100"/>
            <a:ext cx="320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Source: Standards Document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Applicable products or markets</a:t>
            </a:r>
            <a:endParaRPr sz="2800"/>
          </a:p>
        </p:txBody>
      </p:sp>
      <p:sp>
        <p:nvSpPr>
          <p:cNvPr id="195" name="Google Shape;195;p39"/>
          <p:cNvSpPr txBox="1"/>
          <p:nvPr/>
        </p:nvSpPr>
        <p:spPr>
          <a:xfrm>
            <a:off x="374100" y="1284300"/>
            <a:ext cx="45594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Systems where software is acquired from an internal or external organization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Autonomous vehicle companies acquire internally developed software for their vehicles.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 car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ASKA build their own hardware and software for their vertically integrated battery systems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425" y="1401262"/>
            <a:ext cx="3905700" cy="260316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/>
        </p:nvSpPr>
        <p:spPr>
          <a:xfrm>
            <a:off x="5630900" y="4080300"/>
            <a:ext cx="320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Source: ASKA website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74090" y="278387"/>
            <a:ext cx="7591500" cy="5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Applicable products or markets</a:t>
            </a:r>
            <a:endParaRPr sz="2800"/>
          </a:p>
        </p:txBody>
      </p:sp>
      <p:sp>
        <p:nvSpPr>
          <p:cNvPr id="203" name="Google Shape;203;p40"/>
          <p:cNvSpPr txBox="1"/>
          <p:nvPr/>
        </p:nvSpPr>
        <p:spPr>
          <a:xfrm>
            <a:off x="374100" y="1284300"/>
            <a:ext cx="45594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acquisition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Noto Sans Symbols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Clearpath Robotics uses Robot Operating System for their communication between subsystems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 Operating System itself uses external middleware software like RMW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500" y="1433612"/>
            <a:ext cx="3905700" cy="260510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0"/>
          <p:cNvSpPr txBox="1"/>
          <p:nvPr/>
        </p:nvSpPr>
        <p:spPr>
          <a:xfrm>
            <a:off x="5630900" y="4080300"/>
            <a:ext cx="320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Source: Clearpath Website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